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9" d="100"/>
          <a:sy n="59" d="100"/>
        </p:scale>
        <p:origin x="1500" y="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3667A4E-60ED-4241-A315-455CB8916C23}" type="datetimeFigureOut">
              <a:rPr lang="ar-IQ" smtClean="0"/>
              <a:pPr/>
              <a:t>02/06/1444</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06710A1-A95B-4436-81D0-CA2E8381B920}"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A06710A1-A95B-4436-81D0-CA2E8381B920}" type="slidenum">
              <a:rPr lang="ar-IQ" smtClean="0"/>
              <a:pPr/>
              <a:t>3</a:t>
            </a:fld>
            <a:endParaRPr lang="ar-IQ"/>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A06710A1-A95B-4436-81D0-CA2E8381B920}" type="slidenum">
              <a:rPr lang="ar-IQ" smtClean="0"/>
              <a:pPr/>
              <a:t>5</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38250A1-6424-4516-A487-BE7572FB944B}" type="datetimeFigureOut">
              <a:rPr lang="ar-IQ" smtClean="0"/>
              <a:pPr/>
              <a:t>02/06/1444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FCF8F89-6206-47F0-816E-106B992A1776}" type="slidenum">
              <a:rPr lang="ar-IQ" smtClean="0"/>
              <a:pPr/>
              <a:t>‹#›</a:t>
            </a:fld>
            <a:endParaRPr lang="ar-IQ"/>
          </a:p>
        </p:txBody>
      </p:sp>
    </p:spTree>
    <p:extLst>
      <p:ext uri="{BB962C8B-B14F-4D97-AF65-F5344CB8AC3E}">
        <p14:creationId xmlns:p14="http://schemas.microsoft.com/office/powerpoint/2010/main" val="1148137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8250A1-6424-4516-A487-BE7572FB944B}" type="datetimeFigureOut">
              <a:rPr lang="ar-IQ" smtClean="0"/>
              <a:pPr/>
              <a:t>02/06/1444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FCF8F89-6206-47F0-816E-106B992A1776}" type="slidenum">
              <a:rPr lang="ar-IQ" smtClean="0"/>
              <a:pPr/>
              <a:t>‹#›</a:t>
            </a:fld>
            <a:endParaRPr lang="ar-IQ"/>
          </a:p>
        </p:txBody>
      </p:sp>
    </p:spTree>
    <p:extLst>
      <p:ext uri="{BB962C8B-B14F-4D97-AF65-F5344CB8AC3E}">
        <p14:creationId xmlns:p14="http://schemas.microsoft.com/office/powerpoint/2010/main" val="1956602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38250A1-6424-4516-A487-BE7572FB944B}" type="datetimeFigureOut">
              <a:rPr lang="ar-IQ" smtClean="0"/>
              <a:pPr/>
              <a:t>02/06/1444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FCF8F89-6206-47F0-816E-106B992A1776}" type="slidenum">
              <a:rPr lang="ar-IQ" smtClean="0"/>
              <a:pPr/>
              <a:t>‹#›</a:t>
            </a:fld>
            <a:endParaRPr lang="ar-IQ"/>
          </a:p>
        </p:txBody>
      </p:sp>
    </p:spTree>
    <p:extLst>
      <p:ext uri="{BB962C8B-B14F-4D97-AF65-F5344CB8AC3E}">
        <p14:creationId xmlns:p14="http://schemas.microsoft.com/office/powerpoint/2010/main" val="25655716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38250A1-6424-4516-A487-BE7572FB944B}" type="datetimeFigureOut">
              <a:rPr lang="ar-IQ" smtClean="0"/>
              <a:pPr/>
              <a:t>02/06/1444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FCF8F89-6206-47F0-816E-106B992A1776}" type="slidenum">
              <a:rPr lang="ar-IQ" smtClean="0"/>
              <a:pPr/>
              <a:t>‹#›</a:t>
            </a:fld>
            <a:endParaRPr lang="ar-IQ"/>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5601271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8250A1-6424-4516-A487-BE7572FB944B}" type="datetimeFigureOut">
              <a:rPr lang="ar-IQ" smtClean="0"/>
              <a:pPr/>
              <a:t>02/06/1444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FCF8F89-6206-47F0-816E-106B992A1776}" type="slidenum">
              <a:rPr lang="ar-IQ" smtClean="0"/>
              <a:pPr/>
              <a:t>‹#›</a:t>
            </a:fld>
            <a:endParaRPr lang="ar-IQ"/>
          </a:p>
        </p:txBody>
      </p:sp>
    </p:spTree>
    <p:extLst>
      <p:ext uri="{BB962C8B-B14F-4D97-AF65-F5344CB8AC3E}">
        <p14:creationId xmlns:p14="http://schemas.microsoft.com/office/powerpoint/2010/main" val="12882333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38250A1-6424-4516-A487-BE7572FB944B}" type="datetimeFigureOut">
              <a:rPr lang="ar-IQ" smtClean="0"/>
              <a:pPr/>
              <a:t>02/06/1444</a:t>
            </a:fld>
            <a:endParaRPr lang="ar-IQ"/>
          </a:p>
        </p:txBody>
      </p:sp>
      <p:sp>
        <p:nvSpPr>
          <p:cNvPr id="4"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FCF8F89-6206-47F0-816E-106B992A1776}" type="slidenum">
              <a:rPr lang="ar-IQ" smtClean="0"/>
              <a:pPr/>
              <a:t>‹#›</a:t>
            </a:fld>
            <a:endParaRPr lang="ar-IQ"/>
          </a:p>
        </p:txBody>
      </p:sp>
    </p:spTree>
    <p:extLst>
      <p:ext uri="{BB962C8B-B14F-4D97-AF65-F5344CB8AC3E}">
        <p14:creationId xmlns:p14="http://schemas.microsoft.com/office/powerpoint/2010/main" val="824380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38250A1-6424-4516-A487-BE7572FB944B}" type="datetimeFigureOut">
              <a:rPr lang="ar-IQ" smtClean="0"/>
              <a:pPr/>
              <a:t>02/06/1444</a:t>
            </a:fld>
            <a:endParaRPr lang="ar-IQ"/>
          </a:p>
        </p:txBody>
      </p:sp>
      <p:sp>
        <p:nvSpPr>
          <p:cNvPr id="4"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FCF8F89-6206-47F0-816E-106B992A1776}" type="slidenum">
              <a:rPr lang="ar-IQ" smtClean="0"/>
              <a:pPr/>
              <a:t>‹#›</a:t>
            </a:fld>
            <a:endParaRPr lang="ar-IQ"/>
          </a:p>
        </p:txBody>
      </p:sp>
    </p:spTree>
    <p:extLst>
      <p:ext uri="{BB962C8B-B14F-4D97-AF65-F5344CB8AC3E}">
        <p14:creationId xmlns:p14="http://schemas.microsoft.com/office/powerpoint/2010/main" val="5774666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8250A1-6424-4516-A487-BE7572FB944B}" type="datetimeFigureOut">
              <a:rPr lang="ar-IQ" smtClean="0"/>
              <a:pPr/>
              <a:t>02/06/1444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FCF8F89-6206-47F0-816E-106B992A1776}" type="slidenum">
              <a:rPr lang="ar-IQ" smtClean="0"/>
              <a:pPr/>
              <a:t>‹#›</a:t>
            </a:fld>
            <a:endParaRPr lang="ar-IQ"/>
          </a:p>
        </p:txBody>
      </p:sp>
    </p:spTree>
    <p:extLst>
      <p:ext uri="{BB962C8B-B14F-4D97-AF65-F5344CB8AC3E}">
        <p14:creationId xmlns:p14="http://schemas.microsoft.com/office/powerpoint/2010/main" val="14928367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8250A1-6424-4516-A487-BE7572FB944B}" type="datetimeFigureOut">
              <a:rPr lang="ar-IQ" smtClean="0"/>
              <a:pPr/>
              <a:t>02/06/1444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FCF8F89-6206-47F0-816E-106B992A1776}" type="slidenum">
              <a:rPr lang="ar-IQ" smtClean="0"/>
              <a:pPr/>
              <a:t>‹#›</a:t>
            </a:fld>
            <a:endParaRPr lang="ar-IQ"/>
          </a:p>
        </p:txBody>
      </p:sp>
    </p:spTree>
    <p:extLst>
      <p:ext uri="{BB962C8B-B14F-4D97-AF65-F5344CB8AC3E}">
        <p14:creationId xmlns:p14="http://schemas.microsoft.com/office/powerpoint/2010/main" val="951508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038250A1-6424-4516-A487-BE7572FB944B}" type="datetimeFigureOut">
              <a:rPr lang="ar-IQ" smtClean="0"/>
              <a:pPr/>
              <a:t>02/06/1444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FCF8F89-6206-47F0-816E-106B992A1776}" type="slidenum">
              <a:rPr lang="ar-IQ" smtClean="0"/>
              <a:pPr/>
              <a:t>‹#›</a:t>
            </a:fld>
            <a:endParaRPr lang="ar-IQ"/>
          </a:p>
        </p:txBody>
      </p:sp>
    </p:spTree>
    <p:extLst>
      <p:ext uri="{BB962C8B-B14F-4D97-AF65-F5344CB8AC3E}">
        <p14:creationId xmlns:p14="http://schemas.microsoft.com/office/powerpoint/2010/main" val="1560595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8250A1-6424-4516-A487-BE7572FB944B}" type="datetimeFigureOut">
              <a:rPr lang="ar-IQ" smtClean="0"/>
              <a:pPr/>
              <a:t>02/06/1444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FCF8F89-6206-47F0-816E-106B992A1776}" type="slidenum">
              <a:rPr lang="ar-IQ" smtClean="0"/>
              <a:pPr/>
              <a:t>‹#›</a:t>
            </a:fld>
            <a:endParaRPr lang="ar-IQ"/>
          </a:p>
        </p:txBody>
      </p:sp>
    </p:spTree>
    <p:extLst>
      <p:ext uri="{BB962C8B-B14F-4D97-AF65-F5344CB8AC3E}">
        <p14:creationId xmlns:p14="http://schemas.microsoft.com/office/powerpoint/2010/main" val="3369868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38250A1-6424-4516-A487-BE7572FB944B}" type="datetimeFigureOut">
              <a:rPr lang="ar-IQ" smtClean="0"/>
              <a:pPr/>
              <a:t>02/06/1444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FCF8F89-6206-47F0-816E-106B992A1776}" type="slidenum">
              <a:rPr lang="ar-IQ" smtClean="0"/>
              <a:pPr/>
              <a:t>‹#›</a:t>
            </a:fld>
            <a:endParaRPr lang="ar-IQ"/>
          </a:p>
        </p:txBody>
      </p:sp>
    </p:spTree>
    <p:extLst>
      <p:ext uri="{BB962C8B-B14F-4D97-AF65-F5344CB8AC3E}">
        <p14:creationId xmlns:p14="http://schemas.microsoft.com/office/powerpoint/2010/main" val="3125254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8250A1-6424-4516-A487-BE7572FB944B}" type="datetimeFigureOut">
              <a:rPr lang="ar-IQ" smtClean="0"/>
              <a:pPr/>
              <a:t>02/06/1444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FCF8F89-6206-47F0-816E-106B992A1776}" type="slidenum">
              <a:rPr lang="ar-IQ" smtClean="0"/>
              <a:pPr/>
              <a:t>‹#›</a:t>
            </a:fld>
            <a:endParaRPr lang="ar-IQ"/>
          </a:p>
        </p:txBody>
      </p:sp>
    </p:spTree>
    <p:extLst>
      <p:ext uri="{BB962C8B-B14F-4D97-AF65-F5344CB8AC3E}">
        <p14:creationId xmlns:p14="http://schemas.microsoft.com/office/powerpoint/2010/main" val="3228856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038250A1-6424-4516-A487-BE7572FB944B}" type="datetimeFigureOut">
              <a:rPr lang="ar-IQ" smtClean="0"/>
              <a:pPr/>
              <a:t>02/06/1444</a:t>
            </a:fld>
            <a:endParaRPr lang="ar-IQ"/>
          </a:p>
        </p:txBody>
      </p:sp>
      <p:sp>
        <p:nvSpPr>
          <p:cNvPr id="5" name="Footer Placeholder 3"/>
          <p:cNvSpPr>
            <a:spLocks noGrp="1"/>
          </p:cNvSpPr>
          <p:nvPr>
            <p:ph type="ftr" sz="quarter" idx="11"/>
          </p:nvPr>
        </p:nvSpPr>
        <p:spPr/>
        <p:txBody>
          <a:bodyPr/>
          <a:lstStyle/>
          <a:p>
            <a:endParaRPr lang="ar-IQ"/>
          </a:p>
        </p:txBody>
      </p:sp>
      <p:sp>
        <p:nvSpPr>
          <p:cNvPr id="6" name="Slide Number Placeholder 4"/>
          <p:cNvSpPr>
            <a:spLocks noGrp="1"/>
          </p:cNvSpPr>
          <p:nvPr>
            <p:ph type="sldNum" sz="quarter" idx="12"/>
          </p:nvPr>
        </p:nvSpPr>
        <p:spPr/>
        <p:txBody>
          <a:bodyPr/>
          <a:lstStyle/>
          <a:p>
            <a:fld id="{4FCF8F89-6206-47F0-816E-106B992A1776}" type="slidenum">
              <a:rPr lang="ar-IQ" smtClean="0"/>
              <a:pPr/>
              <a:t>‹#›</a:t>
            </a:fld>
            <a:endParaRPr lang="ar-IQ"/>
          </a:p>
        </p:txBody>
      </p:sp>
    </p:spTree>
    <p:extLst>
      <p:ext uri="{BB962C8B-B14F-4D97-AF65-F5344CB8AC3E}">
        <p14:creationId xmlns:p14="http://schemas.microsoft.com/office/powerpoint/2010/main" val="478174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38250A1-6424-4516-A487-BE7572FB944B}" type="datetimeFigureOut">
              <a:rPr lang="ar-IQ" smtClean="0"/>
              <a:pPr/>
              <a:t>02/06/1444</a:t>
            </a:fld>
            <a:endParaRPr lang="ar-IQ"/>
          </a:p>
        </p:txBody>
      </p:sp>
      <p:sp>
        <p:nvSpPr>
          <p:cNvPr id="5" name="Footer Placeholder 2"/>
          <p:cNvSpPr>
            <a:spLocks noGrp="1"/>
          </p:cNvSpPr>
          <p:nvPr>
            <p:ph type="ftr" sz="quarter" idx="11"/>
          </p:nvPr>
        </p:nvSpPr>
        <p:spPr/>
        <p:txBody>
          <a:bodyPr/>
          <a:lstStyle/>
          <a:p>
            <a:endParaRPr lang="ar-IQ"/>
          </a:p>
        </p:txBody>
      </p:sp>
      <p:sp>
        <p:nvSpPr>
          <p:cNvPr id="6" name="Slide Number Placeholder 3"/>
          <p:cNvSpPr>
            <a:spLocks noGrp="1"/>
          </p:cNvSpPr>
          <p:nvPr>
            <p:ph type="sldNum" sz="quarter" idx="12"/>
          </p:nvPr>
        </p:nvSpPr>
        <p:spPr/>
        <p:txBody>
          <a:bodyPr/>
          <a:lstStyle/>
          <a:p>
            <a:fld id="{4FCF8F89-6206-47F0-816E-106B992A1776}" type="slidenum">
              <a:rPr lang="ar-IQ" smtClean="0"/>
              <a:pPr/>
              <a:t>‹#›</a:t>
            </a:fld>
            <a:endParaRPr lang="ar-IQ"/>
          </a:p>
        </p:txBody>
      </p:sp>
    </p:spTree>
    <p:extLst>
      <p:ext uri="{BB962C8B-B14F-4D97-AF65-F5344CB8AC3E}">
        <p14:creationId xmlns:p14="http://schemas.microsoft.com/office/powerpoint/2010/main" val="1063759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038250A1-6424-4516-A487-BE7572FB944B}" type="datetimeFigureOut">
              <a:rPr lang="ar-IQ" smtClean="0"/>
              <a:pPr/>
              <a:t>02/06/1444</a:t>
            </a:fld>
            <a:endParaRPr lang="ar-IQ"/>
          </a:p>
        </p:txBody>
      </p:sp>
      <p:sp>
        <p:nvSpPr>
          <p:cNvPr id="5" name="Footer Placeholder 5"/>
          <p:cNvSpPr>
            <a:spLocks noGrp="1"/>
          </p:cNvSpPr>
          <p:nvPr>
            <p:ph type="ftr" sz="quarter" idx="11"/>
          </p:nvPr>
        </p:nvSpPr>
        <p:spPr/>
        <p:txBody>
          <a:bodyPr/>
          <a:lstStyle/>
          <a:p>
            <a:endParaRPr lang="ar-IQ"/>
          </a:p>
        </p:txBody>
      </p:sp>
      <p:sp>
        <p:nvSpPr>
          <p:cNvPr id="6" name="Slide Number Placeholder 6"/>
          <p:cNvSpPr>
            <a:spLocks noGrp="1"/>
          </p:cNvSpPr>
          <p:nvPr>
            <p:ph type="sldNum" sz="quarter" idx="12"/>
          </p:nvPr>
        </p:nvSpPr>
        <p:spPr/>
        <p:txBody>
          <a:bodyPr/>
          <a:lstStyle/>
          <a:p>
            <a:fld id="{4FCF8F89-6206-47F0-816E-106B992A1776}" type="slidenum">
              <a:rPr lang="ar-IQ" smtClean="0"/>
              <a:pPr/>
              <a:t>‹#›</a:t>
            </a:fld>
            <a:endParaRPr lang="ar-IQ"/>
          </a:p>
        </p:txBody>
      </p:sp>
    </p:spTree>
    <p:extLst>
      <p:ext uri="{BB962C8B-B14F-4D97-AF65-F5344CB8AC3E}">
        <p14:creationId xmlns:p14="http://schemas.microsoft.com/office/powerpoint/2010/main" val="1706386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8250A1-6424-4516-A487-BE7572FB944B}" type="datetimeFigureOut">
              <a:rPr lang="ar-IQ" smtClean="0"/>
              <a:pPr/>
              <a:t>02/06/1444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FCF8F89-6206-47F0-816E-106B992A1776}" type="slidenum">
              <a:rPr lang="ar-IQ" smtClean="0"/>
              <a:pPr/>
              <a:t>‹#›</a:t>
            </a:fld>
            <a:endParaRPr lang="ar-IQ"/>
          </a:p>
        </p:txBody>
      </p:sp>
    </p:spTree>
    <p:extLst>
      <p:ext uri="{BB962C8B-B14F-4D97-AF65-F5344CB8AC3E}">
        <p14:creationId xmlns:p14="http://schemas.microsoft.com/office/powerpoint/2010/main" val="1953194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38250A1-6424-4516-A487-BE7572FB944B}" type="datetimeFigureOut">
              <a:rPr lang="ar-IQ" smtClean="0"/>
              <a:pPr/>
              <a:t>02/06/1444</a:t>
            </a:fld>
            <a:endParaRPr lang="ar-IQ"/>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ar-IQ"/>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FCF8F89-6206-47F0-816E-106B992A1776}" type="slidenum">
              <a:rPr lang="ar-IQ" smtClean="0"/>
              <a:pPr/>
              <a:t>‹#›</a:t>
            </a:fld>
            <a:endParaRPr lang="ar-IQ"/>
          </a:p>
        </p:txBody>
      </p:sp>
    </p:spTree>
    <p:extLst>
      <p:ext uri="{BB962C8B-B14F-4D97-AF65-F5344CB8AC3E}">
        <p14:creationId xmlns:p14="http://schemas.microsoft.com/office/powerpoint/2010/main" val="576263910"/>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142984"/>
            <a:ext cx="7772400" cy="2786081"/>
          </a:xfrm>
        </p:spPr>
        <p:txBody>
          <a:bodyPr>
            <a:normAutofit fontScale="90000"/>
          </a:bodyPr>
          <a:lstStyle/>
          <a:p>
            <a:pPr algn="ctr" rtl="0"/>
            <a:r>
              <a:rPr lang="en-US" b="1" i="1" dirty="0">
                <a:latin typeface="Times New Roman" pitchFamily="18" charset="0"/>
                <a:cs typeface="Times New Roman" pitchFamily="18" charset="0"/>
              </a:rPr>
              <a:t>Diseases associated with Mycoplasma spp.</a:t>
            </a:r>
            <a:br>
              <a:rPr lang="en-US" b="1" i="1" dirty="0">
                <a:latin typeface="Times New Roman" pitchFamily="18" charset="0"/>
                <a:cs typeface="Times New Roman" pitchFamily="18" charset="0"/>
              </a:rPr>
            </a:br>
            <a:br>
              <a:rPr lang="en-US" dirty="0">
                <a:latin typeface="Times New Roman" pitchFamily="18" charset="0"/>
                <a:cs typeface="Times New Roman" pitchFamily="18" charset="0"/>
              </a:rPr>
            </a:br>
            <a:r>
              <a:rPr lang="en-US" dirty="0">
                <a:latin typeface="Times New Roman" pitchFamily="18" charset="0"/>
                <a:cs typeface="Times New Roman" pitchFamily="18" charset="0"/>
              </a:rPr>
              <a:t>By </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Hussein Ali </a:t>
            </a:r>
            <a:r>
              <a:rPr lang="en-US" dirty="0" err="1">
                <a:latin typeface="Times New Roman" pitchFamily="18" charset="0"/>
                <a:cs typeface="Times New Roman" pitchFamily="18" charset="0"/>
              </a:rPr>
              <a:t>Naji</a:t>
            </a:r>
            <a:endParaRPr lang="ar-IQ"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285720" y="297495"/>
            <a:ext cx="7858180" cy="38928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50000"/>
              </a:lnSpc>
              <a:spcBef>
                <a:spcPct val="0"/>
              </a:spcBef>
              <a:spcAft>
                <a:spcPct val="0"/>
              </a:spcAft>
              <a:buClrTx/>
              <a:buSzTx/>
              <a:buFontTx/>
              <a:buNone/>
              <a:tabLst/>
            </a:pPr>
            <a:r>
              <a:rPr kumimoji="0" lang="en-US" sz="2800" b="1"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Chronic and </a:t>
            </a:r>
            <a:r>
              <a:rPr kumimoji="0" lang="en-US" sz="2800" b="1" i="1"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subacute</a:t>
            </a:r>
            <a:r>
              <a:rPr kumimoji="0" lang="en-US" sz="2800" b="1"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forms </a:t>
            </a:r>
            <a:endParaRPr kumimoji="0" lang="en-US" sz="28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Recovered animals may be clinically normal but in some an inactive </a:t>
            </a:r>
            <a:r>
              <a:rPr kumimoji="0" lang="en-US" sz="28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sequestrum</a:t>
            </a:r>
            <a:r>
              <a:rPr kumimoji="0" lang="en-US"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forms in the lung, with a necrotic center of sufficient size to produce a toxemia causing </a:t>
            </a:r>
            <a:r>
              <a:rPr kumimoji="0" lang="en-US" sz="28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unthriftiness</a:t>
            </a:r>
            <a:r>
              <a:rPr kumimoji="0" lang="en-US"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 chronic cough, and mild respiratory distress on exercise.</a:t>
            </a:r>
            <a:endParaRPr kumimoji="0" lang="en-US" sz="28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0" y="575307"/>
            <a:ext cx="9144000" cy="33499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50000"/>
              </a:lnSpc>
              <a:spcBef>
                <a:spcPct val="0"/>
              </a:spcBef>
              <a:spcAft>
                <a:spcPct val="0"/>
              </a:spcAft>
              <a:buClrTx/>
              <a:buSzTx/>
              <a:buFontTx/>
              <a:buNone/>
              <a:tabLst/>
            </a:pPr>
            <a:r>
              <a:rPr kumimoji="0" lang="en-US" sz="2400" b="1"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CLINICAL PATHOLOGY </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Isolation or detection of organism </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polymerase chain reaction (</a:t>
            </a:r>
            <a:r>
              <a:rPr kumimoji="0" lang="en-US" sz="24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PCR</a:t>
            </a:r>
            <a:r>
              <a:rPr kumimoji="0" lang="en-US"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Latex agglutination test. </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Serological tests includes  complement fixation test (</a:t>
            </a:r>
            <a:r>
              <a:rPr kumimoji="0" lang="en-US" sz="24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CFT</a:t>
            </a:r>
            <a:r>
              <a:rPr kumimoji="0" lang="en-US"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and indirect enzyme-linked </a:t>
            </a:r>
            <a:r>
              <a:rPr kumimoji="0" lang="en-US" sz="24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immunosorbent</a:t>
            </a:r>
            <a:r>
              <a:rPr kumimoji="0" lang="en-US"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assay (ELISA).</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214282" y="-192783"/>
            <a:ext cx="8715436"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50000"/>
              </a:lnSpc>
              <a:spcBef>
                <a:spcPct val="0"/>
              </a:spcBef>
              <a:spcAft>
                <a:spcPct val="0"/>
              </a:spcAft>
              <a:buClrTx/>
              <a:buSzTx/>
              <a:buFontTx/>
              <a:buNone/>
              <a:tabLst/>
            </a:pPr>
            <a:r>
              <a:rPr kumimoji="0" lang="en-US" sz="2400" b="1" i="1" u="none" strike="noStrike" cap="none" normalizeH="0" baseline="0" dirty="0">
                <a:ln>
                  <a:noFill/>
                </a:ln>
                <a:effectLst/>
                <a:latin typeface="Times New Roman" pitchFamily="18" charset="0"/>
                <a:ea typeface="Calibri" pitchFamily="34" charset="0"/>
                <a:cs typeface="Times New Roman" pitchFamily="18" charset="0"/>
              </a:rPr>
              <a:t>Differential diagnosis</a:t>
            </a:r>
            <a:endParaRPr kumimoji="0" lang="en-US" sz="2400" b="0" i="0" u="none" strike="noStrike" cap="none" normalizeH="0" baseline="0" dirty="0">
              <a:ln>
                <a:noFill/>
              </a:ln>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a:ln>
                  <a:noFill/>
                </a:ln>
                <a:effectLst/>
                <a:latin typeface="Times New Roman" pitchFamily="18" charset="0"/>
                <a:ea typeface="Calibri" pitchFamily="34" charset="0"/>
                <a:cs typeface="Times New Roman" pitchFamily="18" charset="0"/>
              </a:rPr>
              <a:t> A diagnosis based on a history of contact</a:t>
            </a:r>
            <a:r>
              <a:rPr kumimoji="0" lang="en-US" sz="2400" b="1" i="1" u="none" strike="noStrike" cap="none" normalizeH="0" baseline="0" dirty="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a:ln>
                  <a:noFill/>
                </a:ln>
                <a:effectLst/>
                <a:latin typeface="Times New Roman" pitchFamily="18" charset="0"/>
                <a:ea typeface="Calibri" pitchFamily="34" charset="0"/>
                <a:cs typeface="Times New Roman" pitchFamily="18" charset="0"/>
              </a:rPr>
              <a:t>with </a:t>
            </a:r>
            <a:r>
              <a:rPr kumimoji="0" lang="en-US" sz="2400" b="0" i="0" u="none" strike="noStrike" cap="none" normalizeH="0" baseline="0" dirty="0" err="1">
                <a:ln>
                  <a:noFill/>
                </a:ln>
                <a:effectLst/>
                <a:latin typeface="Times New Roman" pitchFamily="18" charset="0"/>
                <a:ea typeface="Calibri" pitchFamily="34" charset="0"/>
                <a:cs typeface="Times New Roman" pitchFamily="18" charset="0"/>
              </a:rPr>
              <a:t>i</a:t>
            </a:r>
            <a:r>
              <a:rPr kumimoji="0" lang="en-US" sz="2400" b="0" i="0" u="none" strike="noStrike" cap="none" normalizeH="0" baseline="0" dirty="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a:ln>
                  <a:noFill/>
                </a:ln>
                <a:effectLst/>
                <a:latin typeface="Times New Roman" pitchFamily="18" charset="0"/>
                <a:ea typeface="Calibri" pitchFamily="34" charset="0"/>
                <a:cs typeface="Times New Roman" pitchFamily="18" charset="0"/>
              </a:rPr>
              <a:t>nfected</a:t>
            </a:r>
            <a:r>
              <a:rPr kumimoji="0" lang="en-US" sz="2400" b="0" i="0" u="none" strike="noStrike" cap="none" normalizeH="0" baseline="0" dirty="0">
                <a:ln>
                  <a:noFill/>
                </a:ln>
                <a:effectLst/>
                <a:latin typeface="Times New Roman" pitchFamily="18" charset="0"/>
                <a:ea typeface="Calibri" pitchFamily="34" charset="0"/>
                <a:cs typeface="Times New Roman" pitchFamily="18" charset="0"/>
              </a:rPr>
              <a:t> animals, clinical findings, a</a:t>
            </a:r>
            <a:r>
              <a:rPr kumimoji="0" lang="en-US" sz="2400" b="1" i="1" u="none" strike="noStrike" cap="none" normalizeH="0" baseline="0" dirty="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a:ln>
                  <a:noFill/>
                </a:ln>
                <a:effectLst/>
                <a:latin typeface="Times New Roman" pitchFamily="18" charset="0"/>
                <a:ea typeface="Calibri" pitchFamily="34" charset="0"/>
                <a:cs typeface="Times New Roman" pitchFamily="18" charset="0"/>
              </a:rPr>
              <a:t>complement fixation test, necropsy</a:t>
            </a:r>
            <a:r>
              <a:rPr kumimoji="0" lang="en-US" sz="2400" b="1" i="1" u="none" strike="noStrike" cap="none" normalizeH="0" baseline="0" dirty="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a:ln>
                  <a:noFill/>
                </a:ln>
                <a:effectLst/>
                <a:latin typeface="Times New Roman" pitchFamily="18" charset="0"/>
                <a:ea typeface="Calibri" pitchFamily="34" charset="0"/>
                <a:cs typeface="Times New Roman" pitchFamily="18" charset="0"/>
              </a:rPr>
              <a:t>findings and cultural examination is</a:t>
            </a:r>
            <a:r>
              <a:rPr kumimoji="0" lang="en-US" sz="2400" b="1" i="1" u="none" strike="noStrike" cap="none" normalizeH="0" baseline="0" dirty="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a:ln>
                  <a:noFill/>
                </a:ln>
                <a:effectLst/>
                <a:latin typeface="Times New Roman" pitchFamily="18" charset="0"/>
                <a:ea typeface="Calibri" pitchFamily="34" charset="0"/>
                <a:cs typeface="Times New Roman" pitchFamily="18" charset="0"/>
              </a:rPr>
              <a:t>necessary.</a:t>
            </a:r>
            <a:r>
              <a:rPr kumimoji="0" lang="en-US" sz="2400" b="1" i="1" u="none" strike="noStrike" cap="none" normalizeH="0" baseline="0" dirty="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a:ln>
                  <a:noFill/>
                </a:ln>
                <a:effectLst/>
                <a:latin typeface="Times New Roman" pitchFamily="18" charset="0"/>
                <a:ea typeface="Calibri" pitchFamily="34" charset="0"/>
                <a:cs typeface="Times New Roman" pitchFamily="18" charset="0"/>
              </a:rPr>
              <a:t>Diseases which must be differentiated</a:t>
            </a:r>
            <a:r>
              <a:rPr kumimoji="0" lang="en-US" sz="2400" b="1" i="1" u="none" strike="noStrike" cap="none" normalizeH="0" baseline="0" dirty="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a:ln>
                  <a:noFill/>
                </a:ln>
                <a:effectLst/>
                <a:latin typeface="Times New Roman" pitchFamily="18" charset="0"/>
                <a:ea typeface="Calibri" pitchFamily="34" charset="0"/>
                <a:cs typeface="Times New Roman" pitchFamily="18" charset="0"/>
              </a:rPr>
              <a:t>from CBPP include:</a:t>
            </a:r>
            <a:endParaRPr kumimoji="0" lang="en-US" sz="2400" b="0" i="0" u="none" strike="noStrike" cap="none" normalizeH="0" baseline="0" dirty="0">
              <a:ln>
                <a:noFill/>
              </a:ln>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Char char="•"/>
              <a:tabLst/>
            </a:pPr>
            <a:r>
              <a:rPr kumimoji="0" lang="en-US" sz="2400" b="1" i="1" u="none" strike="noStrike" cap="none" normalizeH="0" baseline="0" dirty="0" err="1">
                <a:ln>
                  <a:noFill/>
                </a:ln>
                <a:effectLst/>
                <a:latin typeface="Times New Roman" pitchFamily="18" charset="0"/>
                <a:ea typeface="Calibri" pitchFamily="34" charset="0"/>
                <a:cs typeface="Times New Roman" pitchFamily="18" charset="0"/>
              </a:rPr>
              <a:t>Rinderpest</a:t>
            </a:r>
            <a:r>
              <a:rPr kumimoji="0" lang="en-US" sz="2400" b="0" i="0" u="none" strike="noStrike" cap="none" normalizeH="0" baseline="0" dirty="0">
                <a:ln>
                  <a:noFill/>
                </a:ln>
                <a:effectLst/>
                <a:latin typeface="Times New Roman" pitchFamily="18" charset="0"/>
                <a:ea typeface="Calibri" pitchFamily="34" charset="0"/>
                <a:cs typeface="Times New Roman" pitchFamily="18" charset="0"/>
              </a:rPr>
              <a:t> Erosive </a:t>
            </a:r>
            <a:r>
              <a:rPr kumimoji="0" lang="en-US" sz="2400" b="0" i="0" u="none" strike="noStrike" cap="none" normalizeH="0" baseline="0" dirty="0" err="1">
                <a:ln>
                  <a:noFill/>
                </a:ln>
                <a:effectLst/>
                <a:latin typeface="Times New Roman" pitchFamily="18" charset="0"/>
                <a:ea typeface="Calibri" pitchFamily="34" charset="0"/>
                <a:cs typeface="Times New Roman" pitchFamily="18" charset="0"/>
              </a:rPr>
              <a:t>stomatitis</a:t>
            </a:r>
            <a:r>
              <a:rPr kumimoji="0" lang="en-US" sz="2400" b="0" i="0" u="none" strike="noStrike" cap="none" normalizeH="0" baseline="0" dirty="0">
                <a:ln>
                  <a:noFill/>
                </a:ln>
                <a:effectLst/>
                <a:latin typeface="Times New Roman" pitchFamily="18" charset="0"/>
                <a:ea typeface="Calibri" pitchFamily="34" charset="0"/>
                <a:cs typeface="Times New Roman" pitchFamily="18" charset="0"/>
              </a:rPr>
              <a:t>, dysentery,  and erosions throughout the </a:t>
            </a:r>
            <a:r>
              <a:rPr kumimoji="0" lang="en-US" sz="2400" b="0" i="0" u="none" strike="noStrike" cap="none" normalizeH="0" baseline="0" dirty="0" err="1">
                <a:ln>
                  <a:noFill/>
                </a:ln>
                <a:effectLst/>
                <a:latin typeface="Times New Roman" pitchFamily="18" charset="0"/>
                <a:ea typeface="Calibri" pitchFamily="34" charset="0"/>
                <a:cs typeface="Times New Roman" pitchFamily="18" charset="0"/>
              </a:rPr>
              <a:t>alimentarytract</a:t>
            </a:r>
            <a:r>
              <a:rPr kumimoji="0" lang="en-US" sz="2400" b="0" i="0" u="none" strike="noStrike" cap="none" normalizeH="0" baseline="0" dirty="0">
                <a:ln>
                  <a:noFill/>
                </a:ln>
                <a:effectLst/>
                <a:latin typeface="Times New Roman" pitchFamily="18" charset="0"/>
                <a:ea typeface="Calibri" pitchFamily="34" charset="0"/>
                <a:cs typeface="Times New Roman" pitchFamily="18" charset="0"/>
              </a:rPr>
              <a:t>.</a:t>
            </a:r>
            <a:endParaRPr kumimoji="0" lang="en-US" sz="2400" b="0" i="0" u="none" strike="noStrike" cap="none" normalizeH="0" baseline="0" dirty="0">
              <a:ln>
                <a:noFill/>
              </a:ln>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Char char="•"/>
              <a:tabLst/>
            </a:pPr>
            <a:r>
              <a:rPr kumimoji="0" lang="en-US" sz="2400" b="1" i="1" u="none" strike="noStrike" cap="none" normalizeH="0" baseline="0" dirty="0">
                <a:ln>
                  <a:noFill/>
                </a:ln>
                <a:effectLst/>
                <a:latin typeface="Times New Roman" pitchFamily="18" charset="0"/>
                <a:ea typeface="Calibri" pitchFamily="34" charset="0"/>
                <a:cs typeface="Times New Roman" pitchFamily="18" charset="0"/>
              </a:rPr>
              <a:t>Foot and mouth disease</a:t>
            </a:r>
            <a:r>
              <a:rPr kumimoji="0" lang="en-US" sz="2400" b="0" i="0" u="none" strike="noStrike" cap="none" normalizeH="0" baseline="0" dirty="0">
                <a:ln>
                  <a:noFill/>
                </a:ln>
                <a:effectLst/>
                <a:latin typeface="Times New Roman" pitchFamily="18" charset="0"/>
                <a:ea typeface="Calibri" pitchFamily="34" charset="0"/>
                <a:cs typeface="Times New Roman" pitchFamily="18" charset="0"/>
              </a:rPr>
              <a:t> Salivation, lameness, fever, and vesicular </a:t>
            </a:r>
            <a:r>
              <a:rPr kumimoji="0" lang="en-US" sz="2400" b="0" i="0" u="none" strike="noStrike" cap="none" normalizeH="0" baseline="0" dirty="0" err="1">
                <a:ln>
                  <a:noFill/>
                </a:ln>
                <a:effectLst/>
                <a:latin typeface="Times New Roman" pitchFamily="18" charset="0"/>
                <a:ea typeface="Calibri" pitchFamily="34" charset="0"/>
                <a:cs typeface="Times New Roman" pitchFamily="18" charset="0"/>
              </a:rPr>
              <a:t>stomatitis</a:t>
            </a:r>
            <a:r>
              <a:rPr kumimoji="0" lang="en-US" sz="2400" b="1" i="1" u="none" strike="noStrike" cap="none" normalizeH="0" baseline="0" dirty="0">
                <a:ln>
                  <a:noFill/>
                </a:ln>
                <a:effectLst/>
                <a:latin typeface="Times New Roman" pitchFamily="18" charset="0"/>
                <a:ea typeface="Calibri" pitchFamily="34" charset="0"/>
                <a:cs typeface="Times New Roman" pitchFamily="18" charset="0"/>
              </a:rPr>
              <a:t>. </a:t>
            </a:r>
            <a:endParaRPr kumimoji="0" lang="en-US" sz="2400" b="0" i="0" u="none" strike="noStrike" cap="none" normalizeH="0" baseline="0" dirty="0">
              <a:ln>
                <a:noFill/>
              </a:ln>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Char char="•"/>
              <a:tabLst/>
            </a:pPr>
            <a:r>
              <a:rPr kumimoji="0" lang="en-US" sz="2400" b="1" i="1" u="none" strike="noStrike" cap="none" normalizeH="0" baseline="0" dirty="0">
                <a:ln>
                  <a:noFill/>
                </a:ln>
                <a:effectLst/>
                <a:latin typeface="Times New Roman" pitchFamily="18" charset="0"/>
                <a:ea typeface="Calibri" pitchFamily="34" charset="0"/>
                <a:cs typeface="Times New Roman" pitchFamily="18" charset="0"/>
              </a:rPr>
              <a:t>Hemorrhagic septicemia</a:t>
            </a:r>
            <a:r>
              <a:rPr kumimoji="0" lang="en-US" sz="2400" b="0" i="0" u="none" strike="noStrike" cap="none" normalizeH="0" baseline="0" dirty="0">
                <a:ln>
                  <a:noFill/>
                </a:ln>
                <a:effectLst/>
                <a:latin typeface="Times New Roman" pitchFamily="18" charset="0"/>
                <a:ea typeface="Calibri" pitchFamily="34" charset="0"/>
                <a:cs typeface="Times New Roman" pitchFamily="18" charset="0"/>
              </a:rPr>
              <a:t> Acute </a:t>
            </a:r>
            <a:r>
              <a:rPr kumimoji="0" lang="en-US" sz="2400" b="0" i="0" u="none" strike="noStrike" cap="none" normalizeH="0" baseline="0" dirty="0" err="1">
                <a:ln>
                  <a:noFill/>
                </a:ln>
                <a:effectLst/>
                <a:latin typeface="Times New Roman" pitchFamily="18" charset="0"/>
                <a:ea typeface="Calibri" pitchFamily="34" charset="0"/>
                <a:cs typeface="Times New Roman" pitchFamily="18" charset="0"/>
              </a:rPr>
              <a:t>diseasewith</a:t>
            </a:r>
            <a:r>
              <a:rPr kumimoji="0" lang="en-US" sz="2400" b="0" i="0" u="none" strike="noStrike" cap="none" normalizeH="0" baseline="0" dirty="0">
                <a:ln>
                  <a:noFill/>
                </a:ln>
                <a:effectLst/>
                <a:latin typeface="Times New Roman" pitchFamily="18" charset="0"/>
                <a:ea typeface="Calibri" pitchFamily="34" charset="0"/>
                <a:cs typeface="Times New Roman" pitchFamily="18" charset="0"/>
              </a:rPr>
              <a:t> death in </a:t>
            </a:r>
            <a:r>
              <a:rPr kumimoji="0" lang="en-US" sz="2400" b="0" i="0" u="none" strike="noStrike" cap="none" normalizeH="0" baseline="0" dirty="0">
                <a:ln>
                  <a:noFill/>
                </a:ln>
                <a:effectLst/>
                <a:latin typeface="Times New Roman" pitchFamily="18" charset="0"/>
                <a:ea typeface="Fd1972665-Identity-H"/>
                <a:cs typeface="Times New Roman" pitchFamily="18" charset="0"/>
              </a:rPr>
              <a:t>6 </a:t>
            </a:r>
            <a:r>
              <a:rPr kumimoji="0" lang="en-US" sz="2400" b="0" i="0" u="none" strike="noStrike" cap="none" normalizeH="0" baseline="0" dirty="0">
                <a:ln>
                  <a:noFill/>
                </a:ln>
                <a:effectLst/>
                <a:latin typeface="Times New Roman" pitchFamily="18" charset="0"/>
                <a:ea typeface="Calibri" pitchFamily="34" charset="0"/>
                <a:cs typeface="Times New Roman" pitchFamily="18" charset="0"/>
              </a:rPr>
              <a:t>to 72 hours. Edema of the neck and brisket, lung lesions similar to CB PP. Culture of </a:t>
            </a:r>
            <a:r>
              <a:rPr kumimoji="0" lang="en-US" sz="2400" b="0" i="0" u="none" strike="noStrike" cap="none" normalizeH="0" baseline="0" dirty="0" err="1">
                <a:ln>
                  <a:noFill/>
                </a:ln>
                <a:effectLst/>
                <a:latin typeface="Times New Roman" pitchFamily="18" charset="0"/>
                <a:ea typeface="Calibri" pitchFamily="34" charset="0"/>
                <a:cs typeface="Times New Roman" pitchFamily="18" charset="0"/>
              </a:rPr>
              <a:t>Pasteurella</a:t>
            </a:r>
            <a:r>
              <a:rPr kumimoji="0" lang="en-US" sz="2400" b="0" i="0" u="none" strike="noStrike" cap="none" normalizeH="0" baseline="0" dirty="0">
                <a:ln>
                  <a:noFill/>
                </a:ln>
                <a:effectLst/>
                <a:latin typeface="Times New Roman" pitchFamily="18" charset="0"/>
                <a:ea typeface="Calibri" pitchFamily="34" charset="0"/>
                <a:cs typeface="Times New Roman" pitchFamily="18" charset="0"/>
              </a:rPr>
              <a:t> spp. </a:t>
            </a:r>
            <a:endParaRPr kumimoji="0" lang="en-US" sz="2400" b="0" i="0" u="none" strike="noStrike" cap="none" normalizeH="0" baseline="0" dirty="0">
              <a:ln>
                <a:noFill/>
              </a:ln>
              <a:effectLst/>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83288"/>
            <a:ext cx="9144000" cy="61199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50000"/>
              </a:lnSpc>
              <a:spcBef>
                <a:spcPct val="0"/>
              </a:spcBef>
              <a:spcAft>
                <a:spcPct val="0"/>
              </a:spcAft>
              <a:buClrTx/>
              <a:buSzTx/>
              <a:buFontTx/>
              <a:buChar char="•"/>
              <a:tabLst/>
            </a:pPr>
            <a:r>
              <a:rPr kumimoji="0" lang="en-US" sz="2400" b="1" i="1" u="none" strike="noStrike" cap="none" normalizeH="0" baseline="0" dirty="0" err="1">
                <a:ln>
                  <a:noFill/>
                </a:ln>
                <a:effectLst/>
                <a:latin typeface="Times New Roman" pitchFamily="18" charset="0"/>
                <a:ea typeface="Calibri" pitchFamily="34" charset="0"/>
                <a:cs typeface="Times New Roman" pitchFamily="18" charset="0"/>
              </a:rPr>
              <a:t>Theileriosis</a:t>
            </a:r>
            <a:r>
              <a:rPr kumimoji="0" lang="en-US" sz="2400" b="1" i="1" u="none" strike="noStrike" cap="none" normalizeH="0" baseline="0" dirty="0">
                <a:ln>
                  <a:noFill/>
                </a:ln>
                <a:effectLst/>
                <a:latin typeface="Times New Roman" pitchFamily="18" charset="0"/>
                <a:ea typeface="Calibri" pitchFamily="34" charset="0"/>
                <a:cs typeface="Times New Roman" pitchFamily="18" charset="0"/>
              </a:rPr>
              <a:t> (East Coast fever)</a:t>
            </a:r>
            <a:r>
              <a:rPr kumimoji="0" lang="en-US" sz="2400" b="0" i="0" u="none" strike="noStrike" cap="none" normalizeH="0" baseline="0" dirty="0">
                <a:ln>
                  <a:noFill/>
                </a:ln>
                <a:effectLst/>
                <a:latin typeface="Times New Roman" pitchFamily="18" charset="0"/>
                <a:ea typeface="Calibri" pitchFamily="34" charset="0"/>
                <a:cs typeface="Times New Roman" pitchFamily="18" charset="0"/>
              </a:rPr>
              <a:t> Coughing, nasal and ocular discharge, diarrhea, enlargement of peripheral lymph nodes, ulceration of </a:t>
            </a:r>
            <a:r>
              <a:rPr kumimoji="0" lang="en-US" sz="2400" b="0" i="0" u="none" strike="noStrike" cap="none" normalizeH="0" baseline="0" dirty="0" err="1">
                <a:ln>
                  <a:noFill/>
                </a:ln>
                <a:effectLst/>
                <a:latin typeface="Times New Roman" pitchFamily="18" charset="0"/>
                <a:ea typeface="Calibri" pitchFamily="34" charset="0"/>
                <a:cs typeface="Times New Roman" pitchFamily="18" charset="0"/>
              </a:rPr>
              <a:t>abomasum</a:t>
            </a:r>
            <a:r>
              <a:rPr kumimoji="0" lang="en-US" sz="2400" b="0" i="0" u="none" strike="noStrike" cap="none" normalizeH="0" baseline="0" dirty="0">
                <a:ln>
                  <a:noFill/>
                </a:ln>
                <a:effectLst/>
                <a:latin typeface="Times New Roman" pitchFamily="18" charset="0"/>
                <a:ea typeface="Calibri" pitchFamily="34" charset="0"/>
                <a:cs typeface="Times New Roman" pitchFamily="18" charset="0"/>
              </a:rPr>
              <a:t> . No lung lesions </a:t>
            </a:r>
            <a:endParaRPr kumimoji="0" lang="en-US" sz="2400" b="0" i="0" u="none" strike="noStrike" cap="none" normalizeH="0" baseline="0" dirty="0">
              <a:ln>
                <a:noFill/>
              </a:ln>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Char char="•"/>
              <a:tabLst/>
            </a:pPr>
            <a:r>
              <a:rPr kumimoji="0" lang="en-US" sz="2400" b="1" i="1" u="none" strike="noStrike" cap="none" normalizeH="0" baseline="0" dirty="0">
                <a:ln>
                  <a:noFill/>
                </a:ln>
                <a:effectLst/>
                <a:latin typeface="Times New Roman" pitchFamily="18" charset="0"/>
                <a:ea typeface="Calibri" pitchFamily="34" charset="0"/>
                <a:cs typeface="Times New Roman" pitchFamily="18" charset="0"/>
              </a:rPr>
              <a:t>Ephemeral fever</a:t>
            </a:r>
            <a:r>
              <a:rPr kumimoji="0" lang="en-US" sz="2400" b="0" i="0" u="none" strike="noStrike" cap="none" normalizeH="0" baseline="0" dirty="0">
                <a:ln>
                  <a:noFill/>
                </a:ln>
                <a:effectLst/>
                <a:latin typeface="Times New Roman" pitchFamily="18" charset="0"/>
                <a:ea typeface="Calibri" pitchFamily="34" charset="0"/>
                <a:cs typeface="Times New Roman" pitchFamily="18" charset="0"/>
              </a:rPr>
              <a:t> Ocular discharge, drooling saliva, lameness, enlarged joints, self-limiting disease of short duration; most affected cattle recover quickly; fluctuating fever; secondary pneumonia may </a:t>
            </a:r>
            <a:r>
              <a:rPr kumimoji="0" lang="en-US" sz="2400" b="0" i="0" u="none" strike="noStrike" cap="none" normalizeH="0" baseline="0" dirty="0" err="1">
                <a:ln>
                  <a:noFill/>
                </a:ln>
                <a:effectLst/>
                <a:latin typeface="Times New Roman" pitchFamily="18" charset="0"/>
                <a:ea typeface="Calibri" pitchFamily="34" charset="0"/>
                <a:cs typeface="Times New Roman" pitchFamily="18" charset="0"/>
              </a:rPr>
              <a:t>occu</a:t>
            </a:r>
            <a:r>
              <a:rPr kumimoji="0" lang="en-US" sz="2400" b="0" i="0" u="none" strike="noStrike" cap="none" normalizeH="0" baseline="0" dirty="0">
                <a:ln>
                  <a:noFill/>
                </a:ln>
                <a:effectLst/>
                <a:latin typeface="Times New Roman" pitchFamily="18" charset="0"/>
                <a:ea typeface="Calibri" pitchFamily="34" charset="0"/>
                <a:cs typeface="Times New Roman" pitchFamily="18" charset="0"/>
              </a:rPr>
              <a:t>. </a:t>
            </a:r>
            <a:endParaRPr kumimoji="0" lang="en-US" sz="2400" b="0" i="0" u="none" strike="noStrike" cap="none" normalizeH="0" baseline="0" dirty="0">
              <a:ln>
                <a:noFill/>
              </a:ln>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Char char="•"/>
              <a:tabLst/>
            </a:pPr>
            <a:r>
              <a:rPr kumimoji="0" lang="en-US" sz="2400" b="1" i="1" u="none" strike="noStrike" cap="none" normalizeH="0" baseline="0" dirty="0">
                <a:ln>
                  <a:noFill/>
                </a:ln>
                <a:effectLst/>
                <a:latin typeface="Times New Roman" pitchFamily="18" charset="0"/>
                <a:ea typeface="Calibri" pitchFamily="34" charset="0"/>
                <a:cs typeface="Times New Roman" pitchFamily="18" charset="0"/>
              </a:rPr>
              <a:t>Tuberculosis</a:t>
            </a:r>
            <a:r>
              <a:rPr kumimoji="0" lang="en-US" sz="2400" b="0" i="0" u="none" strike="noStrike" cap="none" normalizeH="0" baseline="0" dirty="0">
                <a:ln>
                  <a:noFill/>
                </a:ln>
                <a:effectLst/>
                <a:latin typeface="Times New Roman" pitchFamily="18" charset="0"/>
                <a:ea typeface="Calibri" pitchFamily="34" charset="0"/>
                <a:cs typeface="Times New Roman" pitchFamily="18" charset="0"/>
              </a:rPr>
              <a:t> Tubercular nodules may resemble C </a:t>
            </a:r>
            <a:r>
              <a:rPr kumimoji="0" lang="en-US" sz="2400" b="0" i="0" u="none" strike="noStrike" cap="none" normalizeH="0" baseline="0" dirty="0" err="1">
                <a:ln>
                  <a:noFill/>
                </a:ln>
                <a:effectLst/>
                <a:latin typeface="Times New Roman" pitchFamily="18" charset="0"/>
                <a:ea typeface="Calibri" pitchFamily="34" charset="0"/>
                <a:cs typeface="Times New Roman" pitchFamily="18" charset="0"/>
              </a:rPr>
              <a:t>BPP</a:t>
            </a:r>
            <a:r>
              <a:rPr kumimoji="0" lang="en-US" sz="2400" b="0" i="0" u="none" strike="noStrike" cap="none" normalizeH="0" baseline="0" dirty="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a:ln>
                  <a:noFill/>
                </a:ln>
                <a:effectLst/>
                <a:latin typeface="Times New Roman" pitchFamily="18" charset="0"/>
                <a:ea typeface="Calibri" pitchFamily="34" charset="0"/>
                <a:cs typeface="Times New Roman" pitchFamily="18" charset="0"/>
              </a:rPr>
              <a:t>sequestra</a:t>
            </a:r>
            <a:r>
              <a:rPr kumimoji="0" lang="en-US" sz="2400" b="0" i="0" u="none" strike="noStrike" cap="none" normalizeH="0" baseline="0" dirty="0">
                <a:ln>
                  <a:noFill/>
                </a:ln>
                <a:effectLst/>
                <a:latin typeface="Times New Roman" pitchFamily="18" charset="0"/>
                <a:ea typeface="Calibri" pitchFamily="34" charset="0"/>
                <a:cs typeface="Times New Roman" pitchFamily="18" charset="0"/>
              </a:rPr>
              <a:t> but they are degenerative cheese-like lesions, often calcified</a:t>
            </a:r>
            <a:endParaRPr kumimoji="0" lang="en-US" sz="2400" b="0" i="0" u="none" strike="noStrike" cap="none" normalizeH="0" baseline="0" dirty="0">
              <a:ln>
                <a:noFill/>
              </a:ln>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Char char="•"/>
              <a:tabLst/>
            </a:pPr>
            <a:r>
              <a:rPr kumimoji="0" lang="en-US" sz="2400" b="1" i="1" u="none" strike="noStrike" cap="none" normalizeH="0" baseline="0" dirty="0" err="1">
                <a:ln>
                  <a:noFill/>
                </a:ln>
                <a:effectLst/>
                <a:latin typeface="Times New Roman" pitchFamily="18" charset="0"/>
                <a:ea typeface="Calibri" pitchFamily="34" charset="0"/>
                <a:cs typeface="Times New Roman" pitchFamily="18" charset="0"/>
              </a:rPr>
              <a:t>Actinobacillosis</a:t>
            </a:r>
            <a:r>
              <a:rPr kumimoji="0" lang="en-US" sz="2400" b="0" i="0" u="none" strike="noStrike" cap="none" normalizeH="0" baseline="0" dirty="0">
                <a:ln>
                  <a:noFill/>
                </a:ln>
                <a:effectLst/>
                <a:latin typeface="Times New Roman" pitchFamily="18" charset="0"/>
                <a:ea typeface="Calibri" pitchFamily="34" charset="0"/>
                <a:cs typeface="Times New Roman" pitchFamily="18" charset="0"/>
              </a:rPr>
              <a:t> Generalized lesions of lung and other adjacent tissues.</a:t>
            </a:r>
            <a:endParaRPr kumimoji="0" lang="en-US" sz="2400" b="0" i="0" u="none" strike="noStrike" cap="none" normalizeH="0" baseline="0" dirty="0">
              <a:ln>
                <a:noFill/>
              </a:ln>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Char char="•"/>
              <a:tabLst/>
            </a:pPr>
            <a:r>
              <a:rPr kumimoji="0" lang="en-US" sz="2400" b="1" i="1" u="none" strike="noStrike" cap="none" normalizeH="0" baseline="0" dirty="0" err="1">
                <a:ln>
                  <a:noFill/>
                </a:ln>
                <a:effectLst/>
                <a:latin typeface="Times New Roman" pitchFamily="18" charset="0"/>
                <a:ea typeface="Calibri" pitchFamily="34" charset="0"/>
                <a:cs typeface="Times New Roman" pitchFamily="18" charset="0"/>
              </a:rPr>
              <a:t>Echinococcal</a:t>
            </a:r>
            <a:r>
              <a:rPr kumimoji="0" lang="en-US" sz="2400" b="1" i="1" u="none" strike="noStrike" cap="none" normalizeH="0" baseline="0" dirty="0">
                <a:ln>
                  <a:noFill/>
                </a:ln>
                <a:effectLst/>
                <a:latin typeface="Times New Roman" pitchFamily="18" charset="0"/>
                <a:ea typeface="Calibri" pitchFamily="34" charset="0"/>
                <a:cs typeface="Times New Roman" pitchFamily="18" charset="0"/>
              </a:rPr>
              <a:t> (</a:t>
            </a:r>
            <a:r>
              <a:rPr kumimoji="0" lang="en-US" sz="2400" b="1" i="1" u="none" strike="noStrike" cap="none" normalizeH="0" baseline="0" dirty="0" err="1">
                <a:ln>
                  <a:noFill/>
                </a:ln>
                <a:effectLst/>
                <a:latin typeface="Times New Roman" pitchFamily="18" charset="0"/>
                <a:ea typeface="Calibri" pitchFamily="34" charset="0"/>
                <a:cs typeface="Times New Roman" pitchFamily="18" charset="0"/>
              </a:rPr>
              <a:t>hydatid</a:t>
            </a:r>
            <a:r>
              <a:rPr kumimoji="0" lang="en-US" sz="2400" b="1" i="1" u="none" strike="noStrike" cap="none" normalizeH="0" baseline="0" dirty="0">
                <a:ln>
                  <a:noFill/>
                </a:ln>
                <a:effectLst/>
                <a:latin typeface="Times New Roman" pitchFamily="18" charset="0"/>
                <a:ea typeface="Calibri" pitchFamily="34" charset="0"/>
                <a:cs typeface="Times New Roman" pitchFamily="18" charset="0"/>
              </a:rPr>
              <a:t> cysts)</a:t>
            </a:r>
            <a:r>
              <a:rPr kumimoji="0" lang="en-US" sz="2400" b="0" i="0" u="none" strike="noStrike" cap="none" normalizeH="0" baseline="0" dirty="0">
                <a:ln>
                  <a:noFill/>
                </a:ln>
                <a:effectLst/>
                <a:latin typeface="Times New Roman" pitchFamily="18" charset="0"/>
                <a:ea typeface="Calibri" pitchFamily="34" charset="0"/>
                <a:cs typeface="Times New Roman" pitchFamily="18" charset="0"/>
              </a:rPr>
              <a:t> Pulmonary cysts with a double wall and containing clear fluid, often calcified when old.</a:t>
            </a:r>
            <a:endParaRPr kumimoji="0" lang="en-US" sz="2400" b="0" i="0" u="none" strike="noStrike" cap="none" normalizeH="0" baseline="0" dirty="0">
              <a:ln>
                <a:noFill/>
              </a:ln>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57158" y="285728"/>
            <a:ext cx="8572560" cy="6673943"/>
          </a:xfrm>
          <a:prstGeom prst="rect">
            <a:avLst/>
          </a:prstGeom>
        </p:spPr>
        <p:txBody>
          <a:bodyPr wrap="square">
            <a:spAutoFit/>
          </a:bodyPr>
          <a:lstStyle/>
          <a:p>
            <a:pPr algn="l" rtl="0">
              <a:lnSpc>
                <a:spcPct val="150000"/>
              </a:lnSpc>
            </a:pPr>
            <a:r>
              <a:rPr lang="en-US" sz="2400" dirty="0">
                <a:latin typeface="Times New Roman" pitchFamily="18" charset="0"/>
                <a:cs typeface="Times New Roman" pitchFamily="18" charset="0"/>
              </a:rPr>
              <a:t>The genera </a:t>
            </a:r>
            <a:r>
              <a:rPr lang="en-US" sz="2400" dirty="0" err="1">
                <a:latin typeface="Times New Roman" pitchFamily="18" charset="0"/>
                <a:cs typeface="Times New Roman" pitchFamily="18" charset="0"/>
              </a:rPr>
              <a:t>Mycoplasma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Acholeplasma</a:t>
            </a:r>
            <a:r>
              <a:rPr lang="en-US" sz="2400" dirty="0">
                <a:latin typeface="Times New Roman" pitchFamily="18" charset="0"/>
                <a:cs typeface="Times New Roman" pitchFamily="18" charset="0"/>
              </a:rPr>
              <a:t> and </a:t>
            </a:r>
            <a:r>
              <a:rPr lang="en-US" sz="2400" dirty="0" err="1">
                <a:latin typeface="Times New Roman" pitchFamily="18" charset="0"/>
                <a:cs typeface="Times New Roman" pitchFamily="18" charset="0"/>
              </a:rPr>
              <a:t>Ureaplasma</a:t>
            </a:r>
            <a:r>
              <a:rPr lang="en-US" sz="2400" dirty="0">
                <a:latin typeface="Times New Roman" pitchFamily="18" charset="0"/>
                <a:cs typeface="Times New Roman" pitchFamily="18" charset="0"/>
              </a:rPr>
              <a:t> form the family </a:t>
            </a:r>
            <a:r>
              <a:rPr lang="en-US" sz="2400" dirty="0" err="1">
                <a:latin typeface="Times New Roman" pitchFamily="18" charset="0"/>
                <a:cs typeface="Times New Roman" pitchFamily="18" charset="0"/>
              </a:rPr>
              <a:t>Mycoplasmataceae</a:t>
            </a:r>
            <a:r>
              <a:rPr lang="en-US" sz="2400" dirty="0">
                <a:latin typeface="Times New Roman" pitchFamily="18" charset="0"/>
                <a:cs typeface="Times New Roman" pitchFamily="18" charset="0"/>
              </a:rPr>
              <a:t> , Gram-negative bacteria consisting of cells bounded by plasma membrane but stained hardly, usually use </a:t>
            </a:r>
            <a:r>
              <a:rPr lang="en-US" sz="2400" dirty="0" err="1">
                <a:latin typeface="Times New Roman" pitchFamily="18" charset="0"/>
                <a:cs typeface="Times New Roman" pitchFamily="18" charset="0"/>
              </a:rPr>
              <a:t>Giemsa</a:t>
            </a:r>
            <a:r>
              <a:rPr lang="en-US" sz="2400" dirty="0">
                <a:latin typeface="Times New Roman" pitchFamily="18" charset="0"/>
                <a:cs typeface="Times New Roman" pitchFamily="18" charset="0"/>
              </a:rPr>
              <a:t> stain, its morphology </a:t>
            </a:r>
            <a:r>
              <a:rPr lang="en-US" sz="2400" dirty="0" err="1">
                <a:latin typeface="Times New Roman" pitchFamily="18" charset="0"/>
                <a:cs typeface="Times New Roman" pitchFamily="18" charset="0"/>
              </a:rPr>
              <a:t>Pleomorphic</a:t>
            </a:r>
            <a:r>
              <a:rPr lang="en-US" sz="2400" dirty="0">
                <a:latin typeface="Times New Roman" pitchFamily="18" charset="0"/>
                <a:cs typeface="Times New Roman" pitchFamily="18" charset="0"/>
              </a:rPr>
              <a:t>, spherical, short rod, filament. </a:t>
            </a:r>
          </a:p>
          <a:p>
            <a:pPr algn="l" rtl="0">
              <a:lnSpc>
                <a:spcPct val="150000"/>
              </a:lnSpc>
            </a:pPr>
            <a:r>
              <a:rPr lang="en-US" sz="2400" dirty="0">
                <a:latin typeface="Times New Roman" pitchFamily="18" charset="0"/>
                <a:cs typeface="Times New Roman" pitchFamily="18" charset="0"/>
              </a:rPr>
              <a:t>Its organisms differ from other bacteria in that they are deficient in cell walls. It contains a single order, </a:t>
            </a:r>
            <a:r>
              <a:rPr lang="en-US" sz="2400" dirty="0" err="1">
                <a:latin typeface="Times New Roman" pitchFamily="18" charset="0"/>
                <a:cs typeface="Times New Roman" pitchFamily="18" charset="0"/>
              </a:rPr>
              <a:t>Mycoplasmatales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Mollicutes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mollis</a:t>
            </a:r>
            <a:r>
              <a:rPr lang="en-US" sz="2400" dirty="0">
                <a:latin typeface="Times New Roman" pitchFamily="18" charset="0"/>
                <a:cs typeface="Times New Roman" pitchFamily="18" charset="0"/>
              </a:rPr>
              <a:t> soft, cutis = skin.) And it's resistant to antibiotics that interfere with the integrity of cell wall; </a:t>
            </a:r>
            <a:r>
              <a:rPr lang="en-US" sz="2400" dirty="0" err="1">
                <a:latin typeface="Times New Roman" pitchFamily="18" charset="0"/>
                <a:cs typeface="Times New Roman" pitchFamily="18" charset="0"/>
              </a:rPr>
              <a:t>penicillins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cephalosporins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vancomycin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bacitracin</a:t>
            </a:r>
            <a:r>
              <a:rPr lang="en-US" sz="2400" dirty="0">
                <a:latin typeface="Times New Roman" pitchFamily="18" charset="0"/>
                <a:cs typeface="Times New Roman" pitchFamily="18" charset="0"/>
              </a:rPr>
              <a:t>.</a:t>
            </a:r>
          </a:p>
          <a:p>
            <a:pPr algn="l" rtl="0">
              <a:lnSpc>
                <a:spcPct val="150000"/>
              </a:lnSpc>
            </a:pPr>
            <a:endParaRPr lang="en-US" sz="2400" dirty="0">
              <a:latin typeface="Times New Roman" pitchFamily="18" charset="0"/>
              <a:cs typeface="Times New Roman" pitchFamily="18" charset="0"/>
            </a:endParaRPr>
          </a:p>
          <a:p>
            <a:pPr algn="l" rtl="0">
              <a:lnSpc>
                <a:spcPct val="150000"/>
              </a:lnSpc>
            </a:pPr>
            <a:endParaRPr lang="ar-IQ"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285720" y="203922"/>
            <a:ext cx="8643998" cy="50119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2400" b="1" i="1"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Mycoplasma</a:t>
            </a:r>
            <a:r>
              <a:rPr kumimoji="0" lang="en-US" sz="2400" b="1"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species caused many diseases include</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Bovine</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M. </a:t>
            </a:r>
            <a:r>
              <a:rPr kumimoji="0" lang="en-US" sz="2400" b="0" i="1"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mycoides</a:t>
            </a:r>
            <a:r>
              <a:rPr kumimoji="0" lang="en-US" sz="2400" b="0"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subsp. </a:t>
            </a:r>
            <a:r>
              <a:rPr kumimoji="0" lang="en-US" sz="2400" b="0" i="1"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mycoides</a:t>
            </a:r>
            <a:r>
              <a:rPr kumimoji="0" lang="en-US"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SC caused  Contagious bovine </a:t>
            </a:r>
            <a:r>
              <a:rPr kumimoji="0" lang="en-US" sz="24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pleuropneumonia</a:t>
            </a:r>
            <a:r>
              <a:rPr kumimoji="0" lang="en-US"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CBPP</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M. </a:t>
            </a:r>
            <a:r>
              <a:rPr kumimoji="0" lang="en-US" sz="2400" b="0" i="1"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bovis</a:t>
            </a:r>
            <a:r>
              <a:rPr kumimoji="0" lang="en-US"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caused Mastitis, pneumonia (calf), </a:t>
            </a:r>
            <a:r>
              <a:rPr kumimoji="0" lang="en-US" sz="24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polyarthritis</a:t>
            </a:r>
            <a:r>
              <a:rPr kumimoji="0" lang="en-US"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(calf)</a:t>
            </a:r>
            <a:r>
              <a:rPr kumimoji="0" lang="en-US" sz="24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metritis</a:t>
            </a:r>
            <a:r>
              <a:rPr kumimoji="0" lang="en-US"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abortion, sterility</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en-US" sz="2400" b="0"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M. </a:t>
            </a:r>
            <a:r>
              <a:rPr kumimoji="0" lang="en-US" sz="2400" b="0" i="1"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dispar</a:t>
            </a:r>
            <a:r>
              <a:rPr kumimoji="0" lang="en-US"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caused  Pneumonia (calf)</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2400" b="0" i="1"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Mycoplasma</a:t>
            </a:r>
            <a:r>
              <a:rPr kumimoji="0" lang="en-US"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Eperythrozoon</a:t>
            </a:r>
            <a:r>
              <a:rPr kumimoji="0" lang="en-US"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wenyonii</a:t>
            </a:r>
            <a:r>
              <a:rPr kumimoji="0" lang="en-US"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caused Anemia</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142844" y="570707"/>
            <a:ext cx="8001056"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Sheep and goat</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M. </a:t>
            </a:r>
            <a:r>
              <a:rPr kumimoji="0" lang="en-US" sz="2400" b="0" i="1"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capricolum</a:t>
            </a:r>
            <a:r>
              <a:rPr kumimoji="0" lang="en-US" sz="2400" b="0"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subsp. </a:t>
            </a:r>
            <a:r>
              <a:rPr kumimoji="0" lang="en-US" sz="2400" b="0" i="1"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Capripneumonia</a:t>
            </a:r>
            <a:r>
              <a:rPr kumimoji="0" lang="en-US" sz="2400" b="0"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caused Contagious </a:t>
            </a:r>
            <a:r>
              <a:rPr kumimoji="0" lang="en-US" sz="24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caprine</a:t>
            </a:r>
            <a:r>
              <a:rPr kumimoji="0" lang="en-US"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pleuropneumonia</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M. </a:t>
            </a:r>
            <a:r>
              <a:rPr kumimoji="0" lang="en-US" sz="2400" b="0" i="1"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mycoides</a:t>
            </a:r>
            <a:r>
              <a:rPr kumimoji="0" lang="en-US" sz="2400" b="0"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subsp. Capri </a:t>
            </a:r>
            <a:r>
              <a:rPr kumimoji="0" lang="en-US"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caused Pneumonia, arthritis septicemia (goat)</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M. </a:t>
            </a:r>
            <a:r>
              <a:rPr kumimoji="0" lang="en-US" sz="2400" b="0" i="1"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mycoides</a:t>
            </a:r>
            <a:r>
              <a:rPr kumimoji="0" lang="en-US" sz="2400" b="0"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subsp. </a:t>
            </a:r>
            <a:r>
              <a:rPr kumimoji="0" lang="en-US" sz="2400" b="0" i="1"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mycoides</a:t>
            </a:r>
            <a:r>
              <a:rPr kumimoji="0" lang="en-US" sz="2400" b="0"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LC </a:t>
            </a:r>
            <a:r>
              <a:rPr kumimoji="0" lang="en-US"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Pneumonia, mastitis, arthritis, septicemia (goat).</a:t>
            </a:r>
          </a:p>
          <a:p>
            <a:pPr algn="l" rtl="0" eaLnBrk="0" fontAlgn="base" hangingPunct="0">
              <a:lnSpc>
                <a:spcPct val="150000"/>
              </a:lnSpc>
              <a:spcBef>
                <a:spcPct val="0"/>
              </a:spcBef>
              <a:spcAft>
                <a:spcPct val="0"/>
              </a:spcAft>
            </a:pPr>
            <a:r>
              <a:rPr lang="en-US" sz="2400" dirty="0">
                <a:latin typeface="Times New Roman" pitchFamily="18" charset="0"/>
                <a:cs typeface="Times New Roman" pitchFamily="18" charset="0"/>
              </a:rPr>
              <a:t>Contagious Bovine </a:t>
            </a:r>
            <a:r>
              <a:rPr lang="en-US" sz="2400" dirty="0" err="1">
                <a:latin typeface="Times New Roman" pitchFamily="18" charset="0"/>
                <a:cs typeface="Times New Roman" pitchFamily="18" charset="0"/>
              </a:rPr>
              <a:t>Pleuro</a:t>
            </a:r>
            <a:r>
              <a:rPr lang="en-US" sz="2400" dirty="0">
                <a:latin typeface="Times New Roman" pitchFamily="18" charset="0"/>
                <a:cs typeface="Times New Roman" pitchFamily="18" charset="0"/>
              </a:rPr>
              <a:t> Pneumonia, </a:t>
            </a:r>
            <a:r>
              <a:rPr lang="en-US" sz="2400" dirty="0" err="1">
                <a:latin typeface="Times New Roman" pitchFamily="18" charset="0"/>
                <a:cs typeface="Times New Roman" pitchFamily="18" charset="0"/>
              </a:rPr>
              <a:t>CBPP</a:t>
            </a:r>
            <a:endParaRPr lang="en-US" sz="2400" dirty="0">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214282" y="783041"/>
            <a:ext cx="8715436"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l" rtl="0"/>
            <a:r>
              <a:rPr lang="en-US" sz="2400" b="1" dirty="0">
                <a:latin typeface="Times New Roman" pitchFamily="18" charset="0"/>
                <a:cs typeface="Times New Roman" pitchFamily="18" charset="0"/>
              </a:rPr>
              <a:t>Contagious Bovine </a:t>
            </a:r>
            <a:r>
              <a:rPr lang="en-US" sz="2400" b="1" dirty="0" err="1">
                <a:latin typeface="Times New Roman" pitchFamily="18" charset="0"/>
                <a:cs typeface="Times New Roman" pitchFamily="18" charset="0"/>
              </a:rPr>
              <a:t>Pleuro</a:t>
            </a:r>
            <a:r>
              <a:rPr lang="en-US" sz="2400" b="1" dirty="0">
                <a:latin typeface="Times New Roman" pitchFamily="18" charset="0"/>
                <a:cs typeface="Times New Roman" pitchFamily="18" charset="0"/>
              </a:rPr>
              <a:t> Pneumonia, </a:t>
            </a:r>
            <a:r>
              <a:rPr lang="en-US" sz="2400" b="1" dirty="0" err="1">
                <a:latin typeface="Times New Roman" pitchFamily="18" charset="0"/>
                <a:cs typeface="Times New Roman" pitchFamily="18" charset="0"/>
              </a:rPr>
              <a:t>CBPP</a:t>
            </a:r>
            <a:endParaRPr lang="en-US" sz="2400" b="1" dirty="0">
              <a:latin typeface="Times New Roman" pitchFamily="18" charset="0"/>
              <a:cs typeface="Times New Roman" pitchFamily="18" charset="0"/>
            </a:endParaRPr>
          </a:p>
          <a:p>
            <a:pPr algn="l" rtl="0"/>
            <a:r>
              <a:rPr lang="en-US" sz="2400" b="1" dirty="0">
                <a:latin typeface="Times New Roman" pitchFamily="18" charset="0"/>
                <a:cs typeface="Times New Roman" pitchFamily="18" charset="0"/>
              </a:rPr>
              <a:t>Etiology</a:t>
            </a:r>
          </a:p>
          <a:p>
            <a:pPr algn="l" rtl="0"/>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Mycop</a:t>
            </a:r>
            <a:r>
              <a:rPr lang="en-US" sz="2400" b="1" dirty="0">
                <a:latin typeface="Times New Roman" pitchFamily="18" charset="0"/>
                <a:cs typeface="Times New Roman" pitchFamily="18" charset="0"/>
              </a:rPr>
              <a:t>/</a:t>
            </a:r>
            <a:r>
              <a:rPr lang="en-US" sz="2400" b="1" dirty="0" err="1">
                <a:latin typeface="Times New Roman" pitchFamily="18" charset="0"/>
                <a:cs typeface="Times New Roman" pitchFamily="18" charset="0"/>
              </a:rPr>
              <a:t>asma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mycoides</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subsp.mycoides</a:t>
            </a:r>
            <a:r>
              <a:rPr lang="en-US" sz="2400" b="1" dirty="0">
                <a:latin typeface="Times New Roman" pitchFamily="18" charset="0"/>
                <a:cs typeface="Times New Roman" pitchFamily="18" charset="0"/>
              </a:rPr>
              <a:t> (Small colony) (M </a:t>
            </a:r>
            <a:r>
              <a:rPr lang="en-US" sz="2400" b="1" dirty="0" err="1">
                <a:latin typeface="Times New Roman" pitchFamily="18" charset="0"/>
                <a:cs typeface="Times New Roman" pitchFamily="18" charset="0"/>
              </a:rPr>
              <a:t>mmSC</a:t>
            </a:r>
            <a:r>
              <a:rPr lang="en-US" sz="2400" b="1" dirty="0">
                <a:latin typeface="Times New Roman" pitchFamily="18" charset="0"/>
                <a:cs typeface="Times New Roman" pitchFamily="18" charset="0"/>
              </a:rPr>
              <a:t>)</a:t>
            </a:r>
            <a:r>
              <a:rPr lang="en-US" sz="2400" dirty="0"/>
              <a:t> </a:t>
            </a:r>
          </a:p>
          <a:p>
            <a:pPr marL="0" marR="0" lvl="0" indent="0" algn="justLow" defTabSz="914400" rtl="0" eaLnBrk="1" fontAlgn="base" latinLnBrk="0" hangingPunct="1">
              <a:lnSpc>
                <a:spcPct val="150000"/>
              </a:lnSpc>
              <a:spcBef>
                <a:spcPct val="0"/>
              </a:spcBef>
              <a:spcAft>
                <a:spcPct val="0"/>
              </a:spcAft>
              <a:buClrTx/>
              <a:buSzTx/>
              <a:buFontTx/>
              <a:buNone/>
              <a:tabLst/>
            </a:pPr>
            <a:r>
              <a:rPr kumimoji="0" lang="en-US" sz="2400" b="1"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Methods of transmission </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Transmission occurs from direct </a:t>
            </a:r>
            <a:r>
              <a:rPr kumimoji="0" lang="en-US" sz="24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andrepeated</a:t>
            </a:r>
            <a:r>
              <a:rPr kumimoji="0" lang="en-US"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contacts between sick and healthy animals.  The principal route of infection is by the inhalation of infective droplets from active or carrier cases of the disease. Spread of the disease may also occur by discharges from local tail lesions resulting from vaccination with virulent culture.</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214282" y="-29049"/>
            <a:ext cx="8715436"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50000"/>
              </a:lnSpc>
              <a:spcBef>
                <a:spcPct val="0"/>
              </a:spcBef>
              <a:spcAft>
                <a:spcPct val="0"/>
              </a:spcAft>
              <a:buClrTx/>
              <a:buSzTx/>
              <a:buFontTx/>
              <a:buNone/>
              <a:tabLst/>
            </a:pPr>
            <a:r>
              <a:rPr kumimoji="0" lang="en-US" sz="2400" b="1"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Economic importance</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CBPP</a:t>
            </a:r>
            <a:r>
              <a:rPr kumimoji="0" lang="en-US"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is the most economically important disease of cattle. The direct losses are from mortality, reduced milk yield, vaccination costs, disease surveillance and research programs. </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The indirect costs are due to the chronic nature of the disease including:</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Loss of weight and working ability.</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Delayed marketing.</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Reduced fertility.</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Losses due to quarantine.</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Loss of cattle trade.</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14282" y="262589"/>
            <a:ext cx="8715436" cy="39039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50000"/>
              </a:lnSpc>
              <a:spcBef>
                <a:spcPct val="0"/>
              </a:spcBef>
              <a:spcAft>
                <a:spcPct val="0"/>
              </a:spcAft>
              <a:buClrTx/>
              <a:buSzTx/>
              <a:buFontTx/>
              <a:buNone/>
              <a:tabLst/>
            </a:pPr>
            <a:r>
              <a:rPr kumimoji="0" lang="en-US" sz="2400" b="1"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PATHOGENESIS</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The disease is an acute lobar pneumonia and pleurisy. The organism invades the lungs of cattle and causes a </a:t>
            </a:r>
            <a:r>
              <a:rPr kumimoji="0" lang="en-US" sz="24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mycoplasmemia</a:t>
            </a:r>
            <a:r>
              <a:rPr kumimoji="0" lang="en-US"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this results in localization in numerous other sites including the kidneys and brain, resulting in high morbidity and mortality. An essential part of the pathogenesis of the disease is thrombosis in the pulmonary vessels, probably prior to the development of pneumonic lesions.</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214282" y="35110"/>
            <a:ext cx="8929718" cy="66739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50000"/>
              </a:lnSpc>
              <a:spcBef>
                <a:spcPct val="0"/>
              </a:spcBef>
              <a:spcAft>
                <a:spcPct val="0"/>
              </a:spcAft>
              <a:buClrTx/>
              <a:buSzTx/>
              <a:buFontTx/>
              <a:buNone/>
              <a:tabLst/>
            </a:pPr>
            <a:r>
              <a:rPr kumimoji="0" lang="en-US" sz="2400" b="1" i="1" u="none" strike="noStrike" cap="none" normalizeH="0" baseline="0" dirty="0">
                <a:ln>
                  <a:noFill/>
                </a:ln>
                <a:effectLst/>
                <a:latin typeface="Times New Roman" pitchFamily="18" charset="0"/>
                <a:ea typeface="Calibri" pitchFamily="34" charset="0"/>
                <a:cs typeface="Times New Roman" pitchFamily="18" charset="0"/>
              </a:rPr>
              <a:t>CLINICAL FINDINGS</a:t>
            </a:r>
            <a:endParaRPr kumimoji="0" lang="en-US" sz="2400" b="0" i="0" u="none" strike="noStrike" cap="none" normalizeH="0" baseline="0" dirty="0">
              <a:ln>
                <a:noFill/>
              </a:ln>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a:ln>
                  <a:noFill/>
                </a:ln>
                <a:effectLst/>
                <a:latin typeface="Times New Roman" pitchFamily="18" charset="0"/>
                <a:ea typeface="Calibri" pitchFamily="34" charset="0"/>
                <a:cs typeface="Times New Roman" pitchFamily="18" charset="0"/>
              </a:rPr>
              <a:t>There is considerable variation in the severity of clinical disease from </a:t>
            </a:r>
            <a:r>
              <a:rPr kumimoji="0" lang="en-US" sz="2400" b="0" i="0" u="none" strike="noStrike" cap="none" normalizeH="0" baseline="0" dirty="0" err="1">
                <a:ln>
                  <a:noFill/>
                </a:ln>
                <a:effectLst/>
                <a:latin typeface="Times New Roman" pitchFamily="18" charset="0"/>
                <a:ea typeface="Calibri" pitchFamily="34" charset="0"/>
                <a:cs typeface="Times New Roman" pitchFamily="18" charset="0"/>
              </a:rPr>
              <a:t>hyperacute</a:t>
            </a:r>
            <a:r>
              <a:rPr kumimoji="0" lang="en-US" sz="2400" b="0" i="0" u="none" strike="noStrike" cap="none" normalizeH="0" baseline="0" dirty="0">
                <a:ln>
                  <a:noFill/>
                </a:ln>
                <a:effectLst/>
                <a:latin typeface="Times New Roman" pitchFamily="18" charset="0"/>
                <a:ea typeface="Calibri" pitchFamily="34" charset="0"/>
                <a:cs typeface="Times New Roman" pitchFamily="18" charset="0"/>
              </a:rPr>
              <a:t> to acute to chronic and </a:t>
            </a:r>
            <a:r>
              <a:rPr kumimoji="0" lang="en-US" sz="2400" b="0" i="0" u="none" strike="noStrike" cap="none" normalizeH="0" baseline="0" dirty="0" err="1">
                <a:ln>
                  <a:noFill/>
                </a:ln>
                <a:effectLst/>
                <a:latin typeface="Times New Roman" pitchFamily="18" charset="0"/>
                <a:ea typeface="Calibri" pitchFamily="34" charset="0"/>
                <a:cs typeface="Times New Roman" pitchFamily="18" charset="0"/>
              </a:rPr>
              <a:t>subacute</a:t>
            </a:r>
            <a:r>
              <a:rPr kumimoji="0" lang="en-US" sz="2400" b="0" i="0" u="none" strike="noStrike" cap="none" normalizeH="0" baseline="0" dirty="0">
                <a:ln>
                  <a:noFill/>
                </a:ln>
                <a:effectLst/>
                <a:latin typeface="Times New Roman" pitchFamily="18" charset="0"/>
                <a:ea typeface="Calibri" pitchFamily="34" charset="0"/>
                <a:cs typeface="Times New Roman" pitchFamily="18" charset="0"/>
              </a:rPr>
              <a:t> forms.</a:t>
            </a:r>
            <a:endParaRPr kumimoji="0" lang="en-US" sz="2400" b="0" i="0" u="none" strike="noStrike" cap="none" normalizeH="0" baseline="0" dirty="0">
              <a:ln>
                <a:noFill/>
              </a:ln>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None/>
              <a:tabLst/>
            </a:pPr>
            <a:r>
              <a:rPr kumimoji="0" lang="en-US" sz="2400" b="1" i="1" u="none" strike="noStrike" cap="none" normalizeH="0" baseline="0" dirty="0">
                <a:ln>
                  <a:noFill/>
                </a:ln>
                <a:effectLst/>
                <a:latin typeface="Times New Roman" pitchFamily="18" charset="0"/>
                <a:ea typeface="Calibri" pitchFamily="34" charset="0"/>
                <a:cs typeface="Times New Roman" pitchFamily="18" charset="0"/>
              </a:rPr>
              <a:t>Acute and </a:t>
            </a:r>
            <a:r>
              <a:rPr kumimoji="0" lang="en-US" sz="2400" b="1" i="1" u="none" strike="noStrike" cap="none" normalizeH="0" baseline="0" dirty="0" err="1">
                <a:ln>
                  <a:noFill/>
                </a:ln>
                <a:effectLst/>
                <a:latin typeface="Times New Roman" pitchFamily="18" charset="0"/>
                <a:ea typeface="Calibri" pitchFamily="34" charset="0"/>
                <a:cs typeface="Times New Roman" pitchFamily="18" charset="0"/>
              </a:rPr>
              <a:t>hyperacute</a:t>
            </a:r>
            <a:r>
              <a:rPr kumimoji="0" lang="en-US" sz="2400" b="1" i="1" u="none" strike="noStrike" cap="none" normalizeH="0" baseline="0" dirty="0">
                <a:ln>
                  <a:noFill/>
                </a:ln>
                <a:effectLst/>
                <a:latin typeface="Times New Roman" pitchFamily="18" charset="0"/>
                <a:ea typeface="Calibri" pitchFamily="34" charset="0"/>
                <a:cs typeface="Times New Roman" pitchFamily="18" charset="0"/>
              </a:rPr>
              <a:t> forms.</a:t>
            </a:r>
            <a:endParaRPr kumimoji="0" lang="en-US" sz="2400" b="0" i="0" u="none" strike="noStrike" cap="none" normalizeH="0" baseline="0" dirty="0">
              <a:ln>
                <a:noFill/>
              </a:ln>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a:ln>
                  <a:noFill/>
                </a:ln>
                <a:effectLst/>
                <a:latin typeface="Times New Roman" pitchFamily="18" charset="0"/>
                <a:ea typeface="Calibri" pitchFamily="34" charset="0"/>
                <a:cs typeface="Times New Roman" pitchFamily="18" charset="0"/>
              </a:rPr>
              <a:t>After an incubation period of 3-6 weeks (in occasional instances up to 6 months) there is a sudden onset of high fever (</a:t>
            </a:r>
            <a:r>
              <a:rPr kumimoji="0" lang="en-US" sz="2400" b="0" i="0" u="none" strike="noStrike" cap="none" normalizeH="0" baseline="0" dirty="0" err="1">
                <a:ln>
                  <a:noFill/>
                </a:ln>
                <a:effectLst/>
                <a:latin typeface="Times New Roman" pitchFamily="18" charset="0"/>
                <a:ea typeface="Calibri" pitchFamily="34" charset="0"/>
                <a:cs typeface="Times New Roman" pitchFamily="18" charset="0"/>
              </a:rPr>
              <a:t>40°C</a:t>
            </a:r>
            <a:r>
              <a:rPr kumimoji="0" lang="en-US" sz="2400" b="0" i="0" u="none" strike="noStrike" cap="none" normalizeH="0" baseline="0" dirty="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a:ln>
                  <a:noFill/>
                </a:ln>
                <a:effectLst/>
                <a:latin typeface="Times New Roman" pitchFamily="18" charset="0"/>
                <a:ea typeface="Calibri" pitchFamily="34" charset="0"/>
                <a:cs typeface="Times New Roman" pitchFamily="18" charset="0"/>
              </a:rPr>
              <a:t>105°F</a:t>
            </a:r>
            <a:r>
              <a:rPr kumimoji="0" lang="en-US" sz="2400" b="0" i="0" u="none" strike="noStrike" cap="none" normalizeH="0" baseline="0" dirty="0">
                <a:ln>
                  <a:noFill/>
                </a:ln>
                <a:effectLst/>
                <a:latin typeface="Times New Roman" pitchFamily="18" charset="0"/>
                <a:ea typeface="Calibri" pitchFamily="34" charset="0"/>
                <a:cs typeface="Times New Roman" pitchFamily="18" charset="0"/>
              </a:rPr>
              <a:t>), a fall in milk yield, anorexia and cessation of rumination. </a:t>
            </a:r>
            <a:endParaRPr kumimoji="0" lang="en-US" sz="2400" b="0" i="0" u="none" strike="noStrike" cap="none" normalizeH="0" baseline="0" dirty="0">
              <a:ln>
                <a:noFill/>
              </a:ln>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a:ln>
                  <a:noFill/>
                </a:ln>
                <a:effectLst/>
                <a:latin typeface="Times New Roman" pitchFamily="18" charset="0"/>
                <a:ea typeface="Calibri" pitchFamily="34" charset="0"/>
                <a:cs typeface="Times New Roman" pitchFamily="18" charset="0"/>
              </a:rPr>
              <a:t> Coughing, at first only on exercise, and thoracic pain are evident; affected animals are disinclined to move, standing with the elbows out, the back arched and head extended. </a:t>
            </a:r>
            <a:endParaRPr kumimoji="0" lang="en-US" sz="2400" b="0" i="0" u="none" strike="noStrike" cap="none" normalizeH="0" baseline="0" dirty="0">
              <a:ln>
                <a:noFill/>
              </a:ln>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a:ln>
                  <a:noFill/>
                </a:ln>
                <a:effectLst/>
                <a:latin typeface="Times New Roman" pitchFamily="18" charset="0"/>
                <a:ea typeface="Calibri" pitchFamily="34" charset="0"/>
                <a:cs typeface="Times New Roman" pitchFamily="18" charset="0"/>
              </a:rPr>
              <a:t>Respirations are shallow, rapid and accompanied by expiratory grunting. Pain is evidenced on percussion of the chest.</a:t>
            </a:r>
            <a:endParaRPr kumimoji="0" lang="en-US" sz="2400" b="0" i="0" u="none" strike="noStrike" cap="none" normalizeH="0" baseline="0" dirty="0">
              <a:ln>
                <a:noFill/>
              </a:ln>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214282" y="570285"/>
            <a:ext cx="871543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50000"/>
              </a:lnSpc>
              <a:spcBef>
                <a:spcPct val="0"/>
              </a:spcBef>
              <a:spcAft>
                <a:spcPct val="0"/>
              </a:spcAft>
              <a:buClrTx/>
              <a:buSzTx/>
              <a:buFontTx/>
              <a:buChar char="•"/>
              <a:tabLst/>
            </a:pPr>
            <a:r>
              <a:rPr kumimoji="0" lang="en-US" sz="2400" b="0" i="0" u="none" strike="noStrike" cap="none" normalizeH="0" baseline="0" dirty="0">
                <a:ln>
                  <a:noFill/>
                </a:ln>
                <a:effectLst/>
                <a:latin typeface="Times New Roman" pitchFamily="18" charset="0"/>
                <a:ea typeface="Calibri" pitchFamily="34" charset="0"/>
                <a:cs typeface="Times New Roman" pitchFamily="18" charset="0"/>
              </a:rPr>
              <a:t>Auscultation reveals </a:t>
            </a:r>
            <a:r>
              <a:rPr kumimoji="0" lang="en-US" sz="2400" b="0" i="0" u="none" strike="noStrike" cap="none" normalizeH="0" baseline="0" dirty="0" err="1">
                <a:ln>
                  <a:noFill/>
                </a:ln>
                <a:effectLst/>
                <a:latin typeface="Times New Roman" pitchFamily="18" charset="0"/>
                <a:ea typeface="Calibri" pitchFamily="34" charset="0"/>
                <a:cs typeface="Times New Roman" pitchFamily="18" charset="0"/>
              </a:rPr>
              <a:t>pleuritic</a:t>
            </a:r>
            <a:r>
              <a:rPr kumimoji="0" lang="en-US" sz="2400" b="0" i="0" u="none" strike="noStrike" cap="none" normalizeH="0" baseline="0" dirty="0">
                <a:ln>
                  <a:noFill/>
                </a:ln>
                <a:effectLst/>
                <a:latin typeface="Times New Roman" pitchFamily="18" charset="0"/>
                <a:ea typeface="Calibri" pitchFamily="34" charset="0"/>
                <a:cs typeface="Times New Roman" pitchFamily="18" charset="0"/>
              </a:rPr>
              <a:t> friction sounds in the early stages of acute inflammation, and dullness, fluid sounds and moist gurgling crackles in the later stages of effusion. Dullness of areas of the lung may be detectable on percussion. </a:t>
            </a:r>
            <a:endParaRPr kumimoji="0" lang="en-US" sz="2400" b="0" i="0" u="none" strike="noStrike" cap="none" normalizeH="0" baseline="0" dirty="0">
              <a:ln>
                <a:noFill/>
              </a:ln>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a:ln>
                  <a:noFill/>
                </a:ln>
                <a:effectLst/>
                <a:latin typeface="Times New Roman" pitchFamily="18" charset="0"/>
                <a:ea typeface="Calibri" pitchFamily="34" charset="0"/>
                <a:cs typeface="Times New Roman" pitchFamily="18" charset="0"/>
              </a:rPr>
              <a:t>In fatal cases death occurs after a variable course of from several days to 3 weeks. </a:t>
            </a:r>
            <a:endParaRPr kumimoji="0" lang="en-US" sz="2400" b="0" i="0" u="none" strike="noStrike" cap="none" normalizeH="0" baseline="0" dirty="0">
              <a:ln>
                <a:noFill/>
              </a:ln>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a:ln>
                  <a:noFill/>
                </a:ln>
                <a:effectLst/>
                <a:latin typeface="Times New Roman" pitchFamily="18" charset="0"/>
                <a:ea typeface="Calibri" pitchFamily="34" charset="0"/>
                <a:cs typeface="Times New Roman" pitchFamily="18" charset="0"/>
              </a:rPr>
              <a:t>In the </a:t>
            </a:r>
            <a:r>
              <a:rPr kumimoji="0" lang="en-US" sz="2400" b="0" i="0" u="none" strike="noStrike" cap="none" normalizeH="0" baseline="0" dirty="0" err="1">
                <a:ln>
                  <a:noFill/>
                </a:ln>
                <a:effectLst/>
                <a:latin typeface="Times New Roman" pitchFamily="18" charset="0"/>
                <a:ea typeface="Calibri" pitchFamily="34" charset="0"/>
                <a:cs typeface="Times New Roman" pitchFamily="18" charset="0"/>
              </a:rPr>
              <a:t>hyperacute</a:t>
            </a:r>
            <a:r>
              <a:rPr kumimoji="0" lang="en-US" sz="2400" b="0" i="0" u="none" strike="noStrike" cap="none" normalizeH="0" baseline="0" dirty="0">
                <a:ln>
                  <a:noFill/>
                </a:ln>
                <a:effectLst/>
                <a:latin typeface="Times New Roman" pitchFamily="18" charset="0"/>
                <a:ea typeface="Calibri" pitchFamily="34" charset="0"/>
                <a:cs typeface="Times New Roman" pitchFamily="18" charset="0"/>
              </a:rPr>
              <a:t> form, affected cattle may die within 1 week after the onset of respiratory distress.</a:t>
            </a:r>
            <a:endParaRPr kumimoji="0" lang="en-US" sz="2400" b="0" i="0" u="none" strike="noStrike" cap="none" normalizeH="0" baseline="0" dirty="0">
              <a:ln>
                <a:noFill/>
              </a:ln>
              <a:effectLst/>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33</TotalTime>
  <Words>925</Words>
  <Application>Microsoft Office PowerPoint</Application>
  <PresentationFormat>On-screen Show (4:3)</PresentationFormat>
  <Paragraphs>57</Paragraphs>
  <Slides>13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Century Gothic</vt:lpstr>
      <vt:lpstr>Times New Roman</vt:lpstr>
      <vt:lpstr>Wingdings 3</vt:lpstr>
      <vt:lpstr>Ion</vt:lpstr>
      <vt:lpstr>Diseases associated with Mycoplasma spp.  By  Hussein Ali Naji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Updatesofts Forums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Diseases associated with Mycoplasma spp. By  Hussein Ali Naji</dc:title>
  <dc:creator>acer</dc:creator>
  <cp:lastModifiedBy>MA19557</cp:lastModifiedBy>
  <cp:revision>5</cp:revision>
  <dcterms:created xsi:type="dcterms:W3CDTF">2016-12-06T05:43:43Z</dcterms:created>
  <dcterms:modified xsi:type="dcterms:W3CDTF">2022-12-25T19:30:41Z</dcterms:modified>
</cp:coreProperties>
</file>